
<file path=[Content_Types].xml><?xml version="1.0" encoding="utf-8"?>
<Types xmlns="http://schemas.openxmlformats.org/package/2006/content-types">
  <Default Extension="png" ContentType="image/png"/>
  <Default Extension="bin" ContentType="application/vnd.ms-office.activeX"/>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ppt/activeX/activeX2.xml" ContentType="application/vnd.ms-office.activeX+xml"/>
  <Override PartName="/ppt/activeX/activeX3.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74" r:id="rId4"/>
    <p:sldId id="269" r:id="rId5"/>
    <p:sldId id="257" r:id="rId6"/>
    <p:sldId id="277" r:id="rId7"/>
    <p:sldId id="258" r:id="rId8"/>
    <p:sldId id="276" r:id="rId9"/>
    <p:sldId id="259" r:id="rId10"/>
    <p:sldId id="260" r:id="rId11"/>
    <p:sldId id="263" r:id="rId12"/>
    <p:sldId id="265" r:id="rId13"/>
    <p:sldId id="264" r:id="rId14"/>
    <p:sldId id="271" r:id="rId15"/>
    <p:sldId id="272" r:id="rId16"/>
    <p:sldId id="266" r:id="rId17"/>
    <p:sldId id="280" r:id="rId18"/>
    <p:sldId id="281" r:id="rId19"/>
    <p:sldId id="267" r:id="rId20"/>
    <p:sldId id="282" r:id="rId21"/>
    <p:sldId id="285" r:id="rId22"/>
    <p:sldId id="283"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286" r:id="rId36"/>
    <p:sldId id="287" r:id="rId37"/>
    <p:sldId id="288" r:id="rId38"/>
    <p:sldId id="289" r:id="rId39"/>
    <p:sldId id="290" r:id="rId40"/>
    <p:sldId id="29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3" autoAdjust="0"/>
    <p:restoredTop sz="94660"/>
  </p:normalViewPr>
  <p:slideViewPr>
    <p:cSldViewPr>
      <p:cViewPr varScale="1">
        <p:scale>
          <a:sx n="69" d="100"/>
          <a:sy n="69" d="100"/>
        </p:scale>
        <p:origin x="13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5512D118-5CC6-11CF-8D67-00AA00BDCE1D}" ax:persistence="persistStream" r:id="rId1"/>
</file>

<file path=ppt/activeX/activeX2.xml><?xml version="1.0" encoding="utf-8"?>
<ax:ocx xmlns:ax="http://schemas.microsoft.com/office/2006/activeX" xmlns:r="http://schemas.openxmlformats.org/officeDocument/2006/relationships" ax:classid="{5512D118-5CC6-11CF-8D67-00AA00BDCE1D}" ax:persistence="persistStream" r:id="rId1"/>
</file>

<file path=ppt/activeX/activeX3.xml><?xml version="1.0" encoding="utf-8"?>
<ax:ocx xmlns:ax="http://schemas.microsoft.com/office/2006/activeX" xmlns:r="http://schemas.openxmlformats.org/officeDocument/2006/relationships" ax:classid="{5512D118-5CC6-11CF-8D67-00AA00BDCE1D}" ax:persistence="persistStream" r:id="rId1"/>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F17134-0B18-4A06-84C0-7F994BC23FAA}" type="datetimeFigureOut">
              <a:rPr lang="en-US" smtClean="0"/>
              <a:t>03-Nov-20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F17134-0B18-4A06-84C0-7F994BC23FAA}" type="datetimeFigureOut">
              <a:rPr lang="en-US" smtClean="0"/>
              <a:t>03-Nov-20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F17134-0B18-4A06-84C0-7F994BC23FAA}" type="datetimeFigureOut">
              <a:rPr lang="en-US" smtClean="0"/>
              <a:t>03-Nov-20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F17134-0B18-4A06-84C0-7F994BC23FAA}" type="datetimeFigureOut">
              <a:rPr lang="en-US" smtClean="0"/>
              <a:t>03-Nov-20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F17134-0B18-4A06-84C0-7F994BC23FAA}" type="datetimeFigureOut">
              <a:rPr lang="en-US" smtClean="0"/>
              <a:t>03-Nov-20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F17134-0B18-4A06-84C0-7F994BC23FAA}" type="datetimeFigureOut">
              <a:rPr lang="en-US" smtClean="0"/>
              <a:t>03-Nov-20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F17134-0B18-4A06-84C0-7F994BC23FAA}" type="datetimeFigureOut">
              <a:rPr lang="en-US" smtClean="0"/>
              <a:t>03-Nov-20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F17134-0B18-4A06-84C0-7F994BC23FAA}" type="datetimeFigureOut">
              <a:rPr lang="en-US" smtClean="0"/>
              <a:t>03-Nov-20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F17134-0B18-4A06-84C0-7F994BC23FAA}" type="datetimeFigureOut">
              <a:rPr lang="en-US" smtClean="0"/>
              <a:t>03-Nov-20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F17134-0B18-4A06-84C0-7F994BC23FAA}" type="datetimeFigureOut">
              <a:rPr lang="en-US" smtClean="0"/>
              <a:t>03-Nov-20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F17134-0B18-4A06-84C0-7F994BC23FAA}" type="datetimeFigureOut">
              <a:rPr lang="en-US" smtClean="0"/>
              <a:t>03-Nov-20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1D07A-B998-4DFA-8F86-4A5EE39EE9C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17134-0B18-4A06-84C0-7F994BC23FAA}" type="datetimeFigureOut">
              <a:rPr lang="en-US" smtClean="0"/>
              <a:t>03-Nov-20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1D07A-B998-4DFA-8F86-4A5EE39EE9C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bis.gov.in/" TargetMode="External"/><Relationship Id="rId2" Type="http://schemas.openxmlformats.org/officeDocument/2006/relationships/hyperlink" Target="http://www.iec.ch/" TargetMode="External"/><Relationship Id="rId1" Type="http://schemas.openxmlformats.org/officeDocument/2006/relationships/slideLayout" Target="../slideLayouts/slideLayout2.xml"/><Relationship Id="rId6" Type="http://schemas.openxmlformats.org/officeDocument/2006/relationships/hyperlink" Target="http://eng.ksa.or.kr/ksa_english/index.do" TargetMode="External"/><Relationship Id="rId5" Type="http://schemas.openxmlformats.org/officeDocument/2006/relationships/hyperlink" Target="https://www.jsa.or.jp/en/" TargetMode="External"/><Relationship Id="rId4" Type="http://schemas.openxmlformats.org/officeDocument/2006/relationships/hyperlink" Target="http://www.jisc.go.jp/eng/index.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Short_circuit" TargetMode="External"/><Relationship Id="rId2" Type="http://schemas.openxmlformats.org/officeDocument/2006/relationships/hyperlink" Target="https://en.wikipedia.org/wiki/Electricity" TargetMode="External"/><Relationship Id="rId1" Type="http://schemas.openxmlformats.org/officeDocument/2006/relationships/slideLayout" Target="../slideLayouts/slideLayout2.xml"/><Relationship Id="rId4" Type="http://schemas.openxmlformats.org/officeDocument/2006/relationships/hyperlink" Target="https://en.wikipedia.org/wiki/Dielectric_breakdown"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ntrol" Target="../activeX/activeX2.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slideLayout" Target="../slideLayouts/slideLayout2.xml"/><Relationship Id="rId4" Type="http://schemas.openxmlformats.org/officeDocument/2006/relationships/control" Target="../activeX/activeX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401" y="2794457"/>
            <a:ext cx="6858000" cy="1240405"/>
          </a:xfrm>
        </p:spPr>
        <p:txBody>
          <a:bodyPr>
            <a:normAutofit fontScale="90000"/>
          </a:bodyPr>
          <a:lstStyle/>
          <a:p>
            <a:r>
              <a:rPr lang="en-US" sz="3300" b="1" u="sng" dirty="0">
                <a:latin typeface="+mn-lt"/>
              </a:rPr>
              <a:t> Electronic Instrumentation</a:t>
            </a:r>
            <a:r>
              <a:rPr lang="en-US" sz="3300" b="1" dirty="0">
                <a:latin typeface="+mn-lt"/>
              </a:rPr>
              <a:t> </a:t>
            </a:r>
            <a:br>
              <a:rPr lang="en-US" sz="3300" b="1" dirty="0">
                <a:latin typeface="+mn-lt"/>
              </a:rPr>
            </a:br>
            <a:r>
              <a:rPr lang="en-US" sz="3300" b="1" dirty="0"/>
              <a:t/>
            </a:r>
            <a:br>
              <a:rPr lang="en-US" sz="3300" b="1" dirty="0"/>
            </a:br>
            <a:r>
              <a:rPr lang="en-US" sz="2700" b="1" i="1" dirty="0">
                <a:latin typeface="+mn-lt"/>
              </a:rPr>
              <a:t>Section-1, Ppt-11</a:t>
            </a:r>
          </a:p>
        </p:txBody>
      </p:sp>
      <p:sp>
        <p:nvSpPr>
          <p:cNvPr id="3" name="Subtitle 2"/>
          <p:cNvSpPr>
            <a:spLocks noGrp="1"/>
          </p:cNvSpPr>
          <p:nvPr/>
        </p:nvSpPr>
        <p:spPr>
          <a:xfrm>
            <a:off x="1881627" y="3156044"/>
            <a:ext cx="5303547" cy="1241822"/>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sz="3300" b="1" dirty="0"/>
          </a:p>
        </p:txBody>
      </p:sp>
    </p:spTree>
    <p:extLst>
      <p:ext uri="{BB962C8B-B14F-4D97-AF65-F5344CB8AC3E}">
        <p14:creationId xmlns:p14="http://schemas.microsoft.com/office/powerpoint/2010/main" val="3870508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0" y="0"/>
            <a:ext cx="9144000" cy="6553199"/>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EMI solutions </a:t>
            </a:r>
            <a:endParaRPr lang="en-US" dirty="0"/>
          </a:p>
        </p:txBody>
      </p:sp>
      <p:sp>
        <p:nvSpPr>
          <p:cNvPr id="3" name="Content Placeholder 2"/>
          <p:cNvSpPr>
            <a:spLocks noGrp="1"/>
          </p:cNvSpPr>
          <p:nvPr>
            <p:ph idx="1"/>
          </p:nvPr>
        </p:nvSpPr>
        <p:spPr>
          <a:xfrm>
            <a:off x="0" y="685800"/>
            <a:ext cx="9144000" cy="6172200"/>
          </a:xfrm>
        </p:spPr>
        <p:txBody>
          <a:bodyPr>
            <a:normAutofit fontScale="92500" lnSpcReduction="10000"/>
          </a:bodyPr>
          <a:lstStyle/>
          <a:p>
            <a:pPr algn="just"/>
            <a:r>
              <a:rPr lang="en-US" dirty="0" smtClean="0">
                <a:solidFill>
                  <a:srgbClr val="000099"/>
                </a:solidFill>
              </a:rPr>
              <a:t>The EMC problem structure suggests three basic EMI fighting methods: </a:t>
            </a:r>
          </a:p>
          <a:p>
            <a:pPr algn="just"/>
            <a:r>
              <a:rPr lang="en-US" dirty="0" smtClean="0">
                <a:solidFill>
                  <a:srgbClr val="000099"/>
                </a:solidFill>
              </a:rPr>
              <a:t>(1) Change the noise characteristics at the source. Promising parameters are amplitude, frequency, </a:t>
            </a:r>
            <a:r>
              <a:rPr lang="en-US" dirty="0" err="1" smtClean="0">
                <a:solidFill>
                  <a:srgbClr val="000099"/>
                </a:solidFill>
              </a:rPr>
              <a:t>di</a:t>
            </a:r>
            <a:r>
              <a:rPr lang="en-US" dirty="0" smtClean="0">
                <a:solidFill>
                  <a:srgbClr val="000099"/>
                </a:solidFill>
              </a:rPr>
              <a:t>/</a:t>
            </a:r>
            <a:r>
              <a:rPr lang="en-US" dirty="0" err="1" smtClean="0">
                <a:solidFill>
                  <a:srgbClr val="000099"/>
                </a:solidFill>
              </a:rPr>
              <a:t>dt</a:t>
            </a:r>
            <a:r>
              <a:rPr lang="en-US" dirty="0" smtClean="0">
                <a:solidFill>
                  <a:srgbClr val="000099"/>
                </a:solidFill>
              </a:rPr>
              <a:t>. This is always the first option because curing one source problem may solve many receptor problems. </a:t>
            </a:r>
          </a:p>
          <a:p>
            <a:pPr algn="just"/>
            <a:r>
              <a:rPr lang="en-US" dirty="0" smtClean="0">
                <a:solidFill>
                  <a:srgbClr val="000099"/>
                </a:solidFill>
              </a:rPr>
              <a:t>(2) Improve the immunity of the receptor. Proper grounding may help here.</a:t>
            </a:r>
          </a:p>
          <a:p>
            <a:pPr algn="just"/>
            <a:r>
              <a:rPr lang="en-US" dirty="0" smtClean="0">
                <a:solidFill>
                  <a:srgbClr val="000099"/>
                </a:solidFill>
              </a:rPr>
              <a:t> (3) Break the coupling path. For this we use shields, filters, common mode chokes and such. These methods are not strictly separated from each other, which doesn’t matter because in most cases all of them are employed at the same time. </a:t>
            </a:r>
            <a:endParaRPr lang="en-US" dirty="0">
              <a:solidFill>
                <a:srgbClr val="0000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solidFill>
                  <a:srgbClr val="000099"/>
                </a:solidFill>
              </a:rPr>
              <a:t>&gt; Capacitive coupling by electric near fields: unexpected shortcuts @ high f </a:t>
            </a:r>
          </a:p>
          <a:p>
            <a:r>
              <a:rPr lang="en-US" dirty="0" smtClean="0">
                <a:solidFill>
                  <a:srgbClr val="000099"/>
                </a:solidFill>
              </a:rPr>
              <a:t>&gt; Inductive coupling by magnetic near fields: a nuisance @ low f </a:t>
            </a:r>
          </a:p>
          <a:p>
            <a:r>
              <a:rPr lang="en-US" dirty="0" smtClean="0">
                <a:solidFill>
                  <a:srgbClr val="000099"/>
                </a:solidFill>
              </a:rPr>
              <a:t>&gt; Radiation coupling by electromagnetic far fields </a:t>
            </a:r>
          </a:p>
          <a:p>
            <a:r>
              <a:rPr lang="en-US" dirty="0" smtClean="0">
                <a:solidFill>
                  <a:srgbClr val="000099"/>
                </a:solidFill>
              </a:rPr>
              <a:t>&gt; Galvanic coupling by conductive connections</a:t>
            </a:r>
          </a:p>
          <a:p>
            <a:r>
              <a:rPr lang="en-US" dirty="0" smtClean="0">
                <a:solidFill>
                  <a:srgbClr val="000099"/>
                </a:solidFill>
              </a:rPr>
              <a:t>Galvanic coupling comes in various forms: </a:t>
            </a:r>
          </a:p>
          <a:p>
            <a:r>
              <a:rPr lang="en-US" dirty="0" smtClean="0">
                <a:solidFill>
                  <a:srgbClr val="000099"/>
                </a:solidFill>
              </a:rPr>
              <a:t>&gt; Pickup on power and other supply lines, even through shields </a:t>
            </a:r>
          </a:p>
          <a:p>
            <a:r>
              <a:rPr lang="en-US" dirty="0" smtClean="0">
                <a:solidFill>
                  <a:srgbClr val="000099"/>
                </a:solidFill>
              </a:rPr>
              <a:t>&gt; Common impedance coupling: current 1 modulates voltage 2</a:t>
            </a:r>
            <a:endParaRPr lang="en-US" dirty="0">
              <a:solidFill>
                <a:srgbClr val="0000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9"/>
                </a:solidFill>
                <a:latin typeface="Arial" panose="020B0604020202020204" pitchFamily="34" charset="0"/>
                <a:cs typeface="Arial" panose="020B0604020202020204" pitchFamily="34" charset="0"/>
              </a:rPr>
              <a:t>EMC standards</a:t>
            </a:r>
            <a:endParaRPr lang="en-IN" dirty="0">
              <a:solidFill>
                <a:srgbClr val="000099"/>
              </a:solidFill>
            </a:endParaRPr>
          </a:p>
        </p:txBody>
      </p:sp>
      <p:sp>
        <p:nvSpPr>
          <p:cNvPr id="3" name="Content Placeholder 2"/>
          <p:cNvSpPr>
            <a:spLocks noGrp="1"/>
          </p:cNvSpPr>
          <p:nvPr>
            <p:ph idx="1"/>
          </p:nvPr>
        </p:nvSpPr>
        <p:spPr/>
        <p:txBody>
          <a:bodyPr/>
          <a:lstStyle/>
          <a:p>
            <a:pPr algn="just"/>
            <a:r>
              <a:rPr lang="en-US" sz="2400" dirty="0">
                <a:solidFill>
                  <a:srgbClr val="000099"/>
                </a:solidFill>
                <a:latin typeface="Arial" panose="020B0604020202020204" pitchFamily="34" charset="0"/>
                <a:cs typeface="Arial" panose="020B0604020202020204" pitchFamily="34" charset="0"/>
              </a:rPr>
              <a:t>EMC standards define terms, rules, test methods, emission limits and immunity levels for Electromagnetic Compatibility (EMC).</a:t>
            </a:r>
            <a:endParaRPr lang="en-US" sz="2400" b="1" dirty="0">
              <a:solidFill>
                <a:srgbClr val="000099"/>
              </a:solidFill>
              <a:latin typeface="Arial" panose="020B0604020202020204" pitchFamily="34" charset="0"/>
              <a:cs typeface="Arial" panose="020B0604020202020204" pitchFamily="34" charset="0"/>
            </a:endParaRPr>
          </a:p>
          <a:p>
            <a:endParaRPr lang="en-IN" dirty="0">
              <a:solidFill>
                <a:srgbClr val="000099"/>
              </a:solidFill>
            </a:endParaRPr>
          </a:p>
        </p:txBody>
      </p:sp>
    </p:spTree>
    <p:extLst>
      <p:ext uri="{BB962C8B-B14F-4D97-AF65-F5344CB8AC3E}">
        <p14:creationId xmlns:p14="http://schemas.microsoft.com/office/powerpoint/2010/main" val="2667525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04800" y="381000"/>
            <a:ext cx="9296400" cy="6248400"/>
          </a:xfrm>
          <a:prstGeom prst="rect">
            <a:avLst/>
          </a:prstGeom>
        </p:spPr>
      </p:pic>
    </p:spTree>
    <p:extLst>
      <p:ext uri="{BB962C8B-B14F-4D97-AF65-F5344CB8AC3E}">
        <p14:creationId xmlns:p14="http://schemas.microsoft.com/office/powerpoint/2010/main" val="21044735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solidFill>
                  <a:srgbClr val="000099"/>
                </a:solidFill>
              </a:rPr>
              <a:t>EMI/EMC</a:t>
            </a:r>
            <a:endParaRPr lang="en-US" sz="4000" b="1" dirty="0">
              <a:solidFill>
                <a:srgbClr val="00009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b="1" dirty="0">
                <a:solidFill>
                  <a:srgbClr val="000099"/>
                </a:solidFill>
              </a:rPr>
              <a:t>Who writes EMC Standards?</a:t>
            </a:r>
            <a:endParaRPr lang="en-US" dirty="0">
              <a:solidFill>
                <a:srgbClr val="000099"/>
              </a:solidFill>
            </a:endParaRPr>
          </a:p>
          <a:p>
            <a:pPr marL="0" indent="0" algn="just">
              <a:buNone/>
            </a:pPr>
            <a:r>
              <a:rPr lang="en-US" sz="2400" dirty="0">
                <a:solidFill>
                  <a:srgbClr val="000099"/>
                </a:solidFill>
              </a:rPr>
              <a:t>Norms and standards in EMC are either defined and worded by international and national or regional organizations and committees on behalf of administrative bodies (like the EU delegates the wording of EMC Standards to CENELEC), or the administrative and/or regulatory bodies word the EMC Standards and regulations themselves.</a:t>
            </a:r>
          </a:p>
          <a:p>
            <a:pPr algn="just"/>
            <a:endParaRPr lang="en-IN" sz="2400" dirty="0">
              <a:solidFill>
                <a:srgbClr val="000099"/>
              </a:solidFill>
            </a:endParaRPr>
          </a:p>
        </p:txBody>
      </p:sp>
    </p:spTree>
    <p:extLst>
      <p:ext uri="{BB962C8B-B14F-4D97-AF65-F5344CB8AC3E}">
        <p14:creationId xmlns:p14="http://schemas.microsoft.com/office/powerpoint/2010/main" val="1741296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rgbClr val="FF3399"/>
                </a:solidFill>
              </a:rPr>
              <a:t>What types of EMC Standards are there?</a:t>
            </a:r>
            <a:endParaRPr lang="en-IN" sz="2400" dirty="0">
              <a:solidFill>
                <a:srgbClr val="FF3399"/>
              </a:solidFill>
            </a:endParaRPr>
          </a:p>
        </p:txBody>
      </p:sp>
      <p:sp>
        <p:nvSpPr>
          <p:cNvPr id="3" name="Content Placeholder 2"/>
          <p:cNvSpPr>
            <a:spLocks noGrp="1"/>
          </p:cNvSpPr>
          <p:nvPr>
            <p:ph idx="1"/>
          </p:nvPr>
        </p:nvSpPr>
        <p:spPr/>
        <p:txBody>
          <a:bodyPr>
            <a:normAutofit fontScale="62500" lnSpcReduction="20000"/>
          </a:bodyPr>
          <a:lstStyle/>
          <a:p>
            <a:r>
              <a:rPr lang="en-US" b="1" dirty="0">
                <a:solidFill>
                  <a:srgbClr val="000099"/>
                </a:solidFill>
              </a:rPr>
              <a:t>General.</a:t>
            </a:r>
            <a:r>
              <a:rPr lang="en-US" dirty="0">
                <a:solidFill>
                  <a:srgbClr val="000099"/>
                </a:solidFill>
              </a:rPr>
              <a:t> Guide on how to draft an EMC publication, definition of the EMC terminology and vocabulary, general considerations. Examples: IEC Guide 107, IEC 60050-161, IEC TR 61000-1-1 etc.</a:t>
            </a:r>
          </a:p>
          <a:p>
            <a:r>
              <a:rPr lang="en-US" b="1" dirty="0">
                <a:solidFill>
                  <a:srgbClr val="000099"/>
                </a:solidFill>
              </a:rPr>
              <a:t>Environment.</a:t>
            </a:r>
            <a:r>
              <a:rPr lang="en-US" dirty="0">
                <a:solidFill>
                  <a:srgbClr val="000099"/>
                </a:solidFill>
              </a:rPr>
              <a:t> Classification and description of different electromagnetic environments and compatibility levels. Examples: IEC TS 61000-2-5 IEC TR 61000-2-3, etc.</a:t>
            </a:r>
          </a:p>
          <a:p>
            <a:r>
              <a:rPr lang="en-US" b="1" dirty="0">
                <a:solidFill>
                  <a:srgbClr val="000099"/>
                </a:solidFill>
              </a:rPr>
              <a:t>Emission.</a:t>
            </a:r>
            <a:r>
              <a:rPr lang="en-US" dirty="0">
                <a:solidFill>
                  <a:srgbClr val="000099"/>
                </a:solidFill>
              </a:rPr>
              <a:t> Definition of test setups, testing techniques, test equipment, test environment and other considerations regarding EMC emission testing and measurement. Examples: IEC 61000-4-7, IEC 61000-4-14, CISPR 16, etc.</a:t>
            </a:r>
          </a:p>
          <a:p>
            <a:r>
              <a:rPr lang="en-US" b="1" dirty="0">
                <a:solidFill>
                  <a:srgbClr val="000099"/>
                </a:solidFill>
              </a:rPr>
              <a:t>Immunity.</a:t>
            </a:r>
            <a:r>
              <a:rPr lang="en-US" dirty="0">
                <a:solidFill>
                  <a:srgbClr val="000099"/>
                </a:solidFill>
              </a:rPr>
              <a:t> Definition of test setups, testing techniques, test equipment, test environment and other considerations regarding EMC immunity testing. Examples: IEC 61000-4-1, IEC 61000-4-2, IEC 61000-4-3, etc.</a:t>
            </a:r>
          </a:p>
          <a:p>
            <a:r>
              <a:rPr lang="en-US" b="1" dirty="0">
                <a:solidFill>
                  <a:srgbClr val="000099"/>
                </a:solidFill>
              </a:rPr>
              <a:t>Installation/Mitigation.</a:t>
            </a:r>
            <a:r>
              <a:rPr lang="en-US" dirty="0">
                <a:solidFill>
                  <a:srgbClr val="000099"/>
                </a:solidFill>
              </a:rPr>
              <a:t> Installation and mitigation guidelines regarding </a:t>
            </a:r>
            <a:r>
              <a:rPr lang="en-US" dirty="0" err="1">
                <a:solidFill>
                  <a:srgbClr val="000099"/>
                </a:solidFill>
              </a:rPr>
              <a:t>earthing</a:t>
            </a:r>
            <a:r>
              <a:rPr lang="en-US" dirty="0">
                <a:solidFill>
                  <a:srgbClr val="000099"/>
                </a:solidFill>
              </a:rPr>
              <a:t> and cabling, mitigation of external electromagnetic influences, HEMP protection concepts and so on. Examples are IEC TR 61000-5-1, IEC TR 61000-5-2, etc.</a:t>
            </a:r>
          </a:p>
          <a:p>
            <a:endParaRPr lang="en-IN" dirty="0">
              <a:solidFill>
                <a:srgbClr val="000099"/>
              </a:solidFill>
            </a:endParaRPr>
          </a:p>
        </p:txBody>
      </p:sp>
    </p:spTree>
    <p:extLst>
      <p:ext uri="{BB962C8B-B14F-4D97-AF65-F5344CB8AC3E}">
        <p14:creationId xmlns:p14="http://schemas.microsoft.com/office/powerpoint/2010/main" val="341189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b="1" u="sng" dirty="0">
                <a:hlinkClick r:id="rId2"/>
              </a:rPr>
              <a:t>International </a:t>
            </a:r>
            <a:r>
              <a:rPr lang="en-IN" sz="2800" b="1" u="sng" dirty="0" err="1">
                <a:hlinkClick r:id="rId2"/>
              </a:rPr>
              <a:t>Electrotechnical</a:t>
            </a:r>
            <a:r>
              <a:rPr lang="en-IN" sz="2800" b="1" u="sng" dirty="0">
                <a:hlinkClick r:id="rId2"/>
              </a:rPr>
              <a:t> Commission (IEC</a:t>
            </a:r>
            <a:r>
              <a:rPr lang="en-IN" sz="2800" b="1" u="sng" dirty="0" smtClean="0">
                <a:hlinkClick r:id="rId2"/>
              </a:rPr>
              <a:t>)</a:t>
            </a:r>
            <a:endParaRPr lang="en-IN" sz="2800" b="1" u="sng" dirty="0" smtClean="0"/>
          </a:p>
          <a:p>
            <a:endParaRPr lang="en-IN" sz="2800" dirty="0"/>
          </a:p>
        </p:txBody>
      </p:sp>
      <p:sp>
        <p:nvSpPr>
          <p:cNvPr id="6" name="Rectangle 5"/>
          <p:cNvSpPr/>
          <p:nvPr/>
        </p:nvSpPr>
        <p:spPr>
          <a:xfrm>
            <a:off x="477982" y="2339687"/>
            <a:ext cx="7315200" cy="3046988"/>
          </a:xfrm>
          <a:prstGeom prst="rect">
            <a:avLst/>
          </a:prstGeom>
        </p:spPr>
        <p:txBody>
          <a:bodyPr wrap="square">
            <a:spAutoFit/>
          </a:bodyPr>
          <a:lstStyle/>
          <a:p>
            <a:pPr lvl="0" eaLnBrk="0" fontAlgn="base" hangingPunct="0">
              <a:spcBef>
                <a:spcPct val="0"/>
              </a:spcBef>
              <a:spcAft>
                <a:spcPct val="0"/>
              </a:spcAft>
              <a:buFontTx/>
              <a:buChar char="•"/>
            </a:pPr>
            <a:r>
              <a:rPr lang="en-US" sz="2400" b="1" dirty="0" smtClean="0">
                <a:latin typeface="Arial" panose="020B0604020202020204" pitchFamily="34" charset="0"/>
              </a:rPr>
              <a:t>India</a:t>
            </a:r>
            <a:endParaRPr lang="en-US" sz="2400" b="1" dirty="0">
              <a:latin typeface="Arial" panose="020B0604020202020204" pitchFamily="34" charset="0"/>
            </a:endParaRPr>
          </a:p>
          <a:p>
            <a:pPr lvl="0" eaLnBrk="0" fontAlgn="base" hangingPunct="0">
              <a:spcBef>
                <a:spcPct val="0"/>
              </a:spcBef>
              <a:spcAft>
                <a:spcPct val="0"/>
              </a:spcAft>
            </a:pPr>
            <a:r>
              <a:rPr lang="en-US" sz="2400" b="1" u="sng" dirty="0">
                <a:latin typeface="Arial" panose="020B0604020202020204" pitchFamily="34" charset="0"/>
                <a:hlinkClick r:id="rId3"/>
              </a:rPr>
              <a:t>Bureau of Indian Standards (BIS)</a:t>
            </a:r>
            <a:r>
              <a:rPr lang="en-US" sz="2400" b="1" dirty="0">
                <a:latin typeface="Arial" panose="020B0604020202020204" pitchFamily="34" charset="0"/>
              </a:rPr>
              <a:t>​</a:t>
            </a:r>
          </a:p>
          <a:p>
            <a:pPr lvl="0" eaLnBrk="0" fontAlgn="base" hangingPunct="0">
              <a:spcBef>
                <a:spcPct val="0"/>
              </a:spcBef>
              <a:spcAft>
                <a:spcPct val="0"/>
              </a:spcAft>
              <a:buFontTx/>
              <a:buChar char="•"/>
            </a:pPr>
            <a:r>
              <a:rPr lang="en-US" sz="2400" b="1" dirty="0">
                <a:latin typeface="Arial" panose="020B0604020202020204" pitchFamily="34" charset="0"/>
              </a:rPr>
              <a:t>Japan</a:t>
            </a:r>
          </a:p>
          <a:p>
            <a:pPr lvl="0" eaLnBrk="0" fontAlgn="base" hangingPunct="0">
              <a:spcBef>
                <a:spcPct val="0"/>
              </a:spcBef>
              <a:spcAft>
                <a:spcPct val="0"/>
              </a:spcAft>
            </a:pPr>
            <a:r>
              <a:rPr lang="en-US" sz="2400" b="1" u="sng" dirty="0" smtClean="0">
                <a:latin typeface="Arial" panose="020B0604020202020204" pitchFamily="34" charset="0"/>
                <a:hlinkClick r:id="rId4"/>
              </a:rPr>
              <a:t>Japanese </a:t>
            </a:r>
            <a:r>
              <a:rPr lang="en-US" sz="2400" b="1" u="sng" dirty="0">
                <a:latin typeface="Arial" panose="020B0604020202020204" pitchFamily="34" charset="0"/>
                <a:hlinkClick r:id="rId4"/>
              </a:rPr>
              <a:t>Industrial Standards Committee (JISC)</a:t>
            </a:r>
            <a:endParaRPr lang="en-US" sz="2400" b="1" dirty="0">
              <a:latin typeface="Arial" panose="020B0604020202020204" pitchFamily="34" charset="0"/>
            </a:endParaRPr>
          </a:p>
          <a:p>
            <a:pPr lvl="0" eaLnBrk="0" fontAlgn="base" hangingPunct="0">
              <a:spcBef>
                <a:spcPct val="0"/>
              </a:spcBef>
              <a:spcAft>
                <a:spcPct val="0"/>
              </a:spcAft>
              <a:buFontTx/>
              <a:buChar char="•"/>
            </a:pPr>
            <a:r>
              <a:rPr lang="en-US" sz="2400" b="1" u="sng" dirty="0">
                <a:latin typeface="Arial" panose="020B0604020202020204" pitchFamily="34" charset="0"/>
                <a:hlinkClick r:id="rId5"/>
              </a:rPr>
              <a:t>Japanese Standards Association (JAS)</a:t>
            </a:r>
            <a:endParaRPr lang="en-US" sz="2400" b="1" dirty="0">
              <a:latin typeface="Arial" panose="020B0604020202020204" pitchFamily="34" charset="0"/>
            </a:endParaRPr>
          </a:p>
          <a:p>
            <a:pPr lvl="0" eaLnBrk="0" fontAlgn="base" hangingPunct="0">
              <a:spcBef>
                <a:spcPct val="0"/>
              </a:spcBef>
              <a:spcAft>
                <a:spcPct val="0"/>
              </a:spcAft>
            </a:pPr>
            <a:r>
              <a:rPr lang="en-US" sz="2400" b="1" dirty="0">
                <a:latin typeface="Arial" panose="020B0604020202020204" pitchFamily="34" charset="0"/>
              </a:rPr>
              <a:t>Korea</a:t>
            </a:r>
          </a:p>
          <a:p>
            <a:pPr lvl="0" eaLnBrk="0" fontAlgn="base" hangingPunct="0">
              <a:spcBef>
                <a:spcPct val="0"/>
              </a:spcBef>
              <a:spcAft>
                <a:spcPct val="0"/>
              </a:spcAft>
              <a:buFontTx/>
              <a:buChar char="•"/>
            </a:pPr>
            <a:r>
              <a:rPr lang="en-US" sz="2400" b="1" u="sng" dirty="0">
                <a:latin typeface="Arial" panose="020B0604020202020204" pitchFamily="34" charset="0"/>
                <a:hlinkClick r:id="rId6"/>
              </a:rPr>
              <a:t>Korean Standards Association (KSA)​</a:t>
            </a:r>
            <a:endParaRPr lang="en-US" sz="2400" b="1" dirty="0">
              <a:latin typeface="Arial" panose="020B0604020202020204" pitchFamily="34" charset="0"/>
            </a:endParaRPr>
          </a:p>
          <a:p>
            <a:pPr lvl="0" eaLnBrk="0" fontAlgn="base" hangingPunct="0">
              <a:spcBef>
                <a:spcPct val="0"/>
              </a:spcBef>
              <a:spcAft>
                <a:spcPct val="0"/>
              </a:spcAft>
            </a:pPr>
            <a:endParaRPr lang="en-US" sz="2400" b="1" dirty="0">
              <a:latin typeface="Arial" panose="020B0604020202020204" pitchFamily="34" charset="0"/>
            </a:endParaRPr>
          </a:p>
        </p:txBody>
      </p:sp>
    </p:spTree>
    <p:extLst>
      <p:ext uri="{BB962C8B-B14F-4D97-AF65-F5344CB8AC3E}">
        <p14:creationId xmlns:p14="http://schemas.microsoft.com/office/powerpoint/2010/main" val="2715185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Electrostatic discharge</a:t>
            </a:r>
            <a:r>
              <a:rPr lang="en-US" dirty="0"/>
              <a:t> (</a:t>
            </a:r>
            <a:r>
              <a:rPr lang="en-US" b="1" dirty="0"/>
              <a:t>ESD</a:t>
            </a:r>
            <a:r>
              <a:rPr lang="en-US" dirty="0"/>
              <a:t>)</a:t>
            </a:r>
            <a:endParaRPr lang="en-IN" dirty="0"/>
          </a:p>
        </p:txBody>
      </p:sp>
      <p:sp>
        <p:nvSpPr>
          <p:cNvPr id="3" name="Content Placeholder 2"/>
          <p:cNvSpPr>
            <a:spLocks noGrp="1"/>
          </p:cNvSpPr>
          <p:nvPr>
            <p:ph idx="1"/>
          </p:nvPr>
        </p:nvSpPr>
        <p:spPr/>
        <p:txBody>
          <a:bodyPr>
            <a:normAutofit/>
          </a:bodyPr>
          <a:lstStyle/>
          <a:p>
            <a:pPr algn="just"/>
            <a:r>
              <a:rPr lang="en-US" sz="2400" b="1" dirty="0">
                <a:latin typeface="Arial" panose="020B0604020202020204" pitchFamily="34" charset="0"/>
                <a:cs typeface="Arial" panose="020B0604020202020204" pitchFamily="34" charset="0"/>
              </a:rPr>
              <a:t>Electrostatic discharge</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ESD</a:t>
            </a:r>
            <a:r>
              <a:rPr lang="en-US" sz="2400" dirty="0">
                <a:latin typeface="Arial" panose="020B0604020202020204" pitchFamily="34" charset="0"/>
                <a:cs typeface="Arial" panose="020B0604020202020204" pitchFamily="34" charset="0"/>
              </a:rPr>
              <a:t>) is the sudden flow of </a:t>
            </a:r>
            <a:r>
              <a:rPr lang="en-US" sz="2400" dirty="0">
                <a:latin typeface="Arial" panose="020B0604020202020204" pitchFamily="34" charset="0"/>
                <a:cs typeface="Arial" panose="020B0604020202020204" pitchFamily="34" charset="0"/>
                <a:hlinkClick r:id="rId2" tooltip="Electricity"/>
              </a:rPr>
              <a:t>electricity</a:t>
            </a:r>
            <a:r>
              <a:rPr lang="en-US" sz="2400" dirty="0">
                <a:latin typeface="Arial" panose="020B0604020202020204" pitchFamily="34" charset="0"/>
                <a:cs typeface="Arial" panose="020B0604020202020204" pitchFamily="34" charset="0"/>
              </a:rPr>
              <a:t> between two electrically charged objects caused by contact, an </a:t>
            </a:r>
            <a:r>
              <a:rPr lang="en-US" sz="2400" dirty="0">
                <a:latin typeface="Arial" panose="020B0604020202020204" pitchFamily="34" charset="0"/>
                <a:cs typeface="Arial" panose="020B0604020202020204" pitchFamily="34" charset="0"/>
                <a:hlinkClick r:id="rId3" tooltip="Short circuit"/>
              </a:rPr>
              <a:t>electrical short</a:t>
            </a:r>
            <a:r>
              <a:rPr lang="en-US" sz="2400" dirty="0">
                <a:latin typeface="Arial" panose="020B0604020202020204" pitchFamily="34" charset="0"/>
                <a:cs typeface="Arial" panose="020B0604020202020204" pitchFamily="34" charset="0"/>
              </a:rPr>
              <a:t>, or </a:t>
            </a:r>
            <a:r>
              <a:rPr lang="en-US" sz="2400" dirty="0">
                <a:latin typeface="Arial" panose="020B0604020202020204" pitchFamily="34" charset="0"/>
                <a:cs typeface="Arial" panose="020B0604020202020204" pitchFamily="34" charset="0"/>
                <a:hlinkClick r:id="rId4" tooltip="Dielectric breakdown"/>
              </a:rPr>
              <a:t>dielectric breakdown</a:t>
            </a:r>
            <a:r>
              <a:rPr lang="en-US" sz="2400" dirty="0">
                <a:latin typeface="Arial" panose="020B0604020202020204" pitchFamily="34" charset="0"/>
                <a:cs typeface="Arial" panose="020B0604020202020204" pitchFamily="34" charset="0"/>
              </a:rPr>
              <a:t>.</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76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38200"/>
            <a:ext cx="7291387" cy="4957763"/>
          </a:xfrm>
          <a:prstGeom prst="rect">
            <a:avLst/>
          </a:prstGeom>
        </p:spPr>
      </p:pic>
    </p:spTree>
    <p:extLst>
      <p:ext uri="{BB962C8B-B14F-4D97-AF65-F5344CB8AC3E}">
        <p14:creationId xmlns:p14="http://schemas.microsoft.com/office/powerpoint/2010/main" val="2060478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389929"/>
            <a:ext cx="7024687" cy="5114925"/>
          </a:xfrm>
          <a:prstGeom prst="rect">
            <a:avLst/>
          </a:prstGeom>
        </p:spPr>
      </p:pic>
    </p:spTree>
    <p:extLst>
      <p:ext uri="{BB962C8B-B14F-4D97-AF65-F5344CB8AC3E}">
        <p14:creationId xmlns:p14="http://schemas.microsoft.com/office/powerpoint/2010/main" val="200732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1371600"/>
            <a:ext cx="7124700" cy="5105400"/>
          </a:xfrm>
          <a:prstGeom prst="rect">
            <a:avLst/>
          </a:prstGeom>
        </p:spPr>
      </p:pic>
    </p:spTree>
    <p:extLst>
      <p:ext uri="{BB962C8B-B14F-4D97-AF65-F5344CB8AC3E}">
        <p14:creationId xmlns:p14="http://schemas.microsoft.com/office/powerpoint/2010/main" val="3237983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1219200"/>
            <a:ext cx="7548562" cy="4972050"/>
          </a:xfrm>
          <a:prstGeom prst="rect">
            <a:avLst/>
          </a:prstGeom>
        </p:spPr>
      </p:pic>
    </p:spTree>
    <p:extLst>
      <p:ext uri="{BB962C8B-B14F-4D97-AF65-F5344CB8AC3E}">
        <p14:creationId xmlns:p14="http://schemas.microsoft.com/office/powerpoint/2010/main" val="3922120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457200" y="1524000"/>
            <a:ext cx="7124700" cy="4572000"/>
          </a:xfrm>
          <a:prstGeom prst="rect">
            <a:avLst/>
          </a:prstGeom>
        </p:spPr>
      </p:pic>
    </p:spTree>
    <p:extLst>
      <p:ext uri="{BB962C8B-B14F-4D97-AF65-F5344CB8AC3E}">
        <p14:creationId xmlns:p14="http://schemas.microsoft.com/office/powerpoint/2010/main" val="230815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57200" y="1607127"/>
            <a:ext cx="6715125" cy="4519036"/>
          </a:xfrm>
          <a:prstGeom prst="rect">
            <a:avLst/>
          </a:prstGeom>
        </p:spPr>
      </p:pic>
    </p:spTree>
    <p:extLst>
      <p:ext uri="{BB962C8B-B14F-4D97-AF65-F5344CB8AC3E}">
        <p14:creationId xmlns:p14="http://schemas.microsoft.com/office/powerpoint/2010/main" val="413586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9600" y="457200"/>
            <a:ext cx="8408194" cy="5821362"/>
          </a:xfrm>
          <a:prstGeom prst="rect">
            <a:avLst/>
          </a:prstGeom>
        </p:spPr>
      </p:pic>
    </p:spTree>
    <p:extLst>
      <p:ext uri="{BB962C8B-B14F-4D97-AF65-F5344CB8AC3E}">
        <p14:creationId xmlns:p14="http://schemas.microsoft.com/office/powerpoint/2010/main" val="40458681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914400"/>
            <a:ext cx="6838950" cy="4900613"/>
          </a:xfrm>
          <a:prstGeom prst="rect">
            <a:avLst/>
          </a:prstGeom>
        </p:spPr>
      </p:pic>
    </p:spTree>
    <p:extLst>
      <p:ext uri="{BB962C8B-B14F-4D97-AF65-F5344CB8AC3E}">
        <p14:creationId xmlns:p14="http://schemas.microsoft.com/office/powerpoint/2010/main" val="2230372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1000" y="1219200"/>
            <a:ext cx="8077200" cy="4629944"/>
          </a:xfrm>
          <a:prstGeom prst="rect">
            <a:avLst/>
          </a:prstGeom>
        </p:spPr>
      </p:pic>
    </p:spTree>
    <p:extLst>
      <p:ext uri="{BB962C8B-B14F-4D97-AF65-F5344CB8AC3E}">
        <p14:creationId xmlns:p14="http://schemas.microsoft.com/office/powerpoint/2010/main" val="2057124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7200" y="457200"/>
            <a:ext cx="8001000" cy="5913438"/>
          </a:xfrm>
          <a:prstGeom prst="rect">
            <a:avLst/>
          </a:prstGeom>
        </p:spPr>
      </p:pic>
    </p:spTree>
    <p:extLst>
      <p:ext uri="{BB962C8B-B14F-4D97-AF65-F5344CB8AC3E}">
        <p14:creationId xmlns:p14="http://schemas.microsoft.com/office/powerpoint/2010/main" val="3140017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666875" y="1624012"/>
            <a:ext cx="5810250" cy="3609975"/>
          </a:xfrm>
          <a:prstGeom prst="rect">
            <a:avLst/>
          </a:prstGeom>
        </p:spPr>
      </p:pic>
    </p:spTree>
    <p:extLst>
      <p:ext uri="{BB962C8B-B14F-4D97-AF65-F5344CB8AC3E}">
        <p14:creationId xmlns:p14="http://schemas.microsoft.com/office/powerpoint/2010/main" val="435068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57200" y="533399"/>
            <a:ext cx="8229600" cy="5592763"/>
          </a:xfrm>
          <a:prstGeom prst="rect">
            <a:avLst/>
          </a:prstGeom>
        </p:spPr>
      </p:pic>
    </p:spTree>
    <p:extLst>
      <p:ext uri="{BB962C8B-B14F-4D97-AF65-F5344CB8AC3E}">
        <p14:creationId xmlns:p14="http://schemas.microsoft.com/office/powerpoint/2010/main" val="1919068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2000" b="1" dirty="0"/>
              <a:t>In EMC signal, the source delivers maximum power to the input of transmission line when the transmission line input impedance</a:t>
            </a:r>
            <a:r>
              <a:rPr lang="en-US" sz="2000" dirty="0"/>
              <a:t/>
            </a:r>
            <a:br>
              <a:rPr lang="en-US" sz="2000" dirty="0"/>
            </a:br>
            <a:endParaRPr lang="en-US" sz="2000" dirty="0"/>
          </a:p>
          <a:p>
            <a:pPr marL="0" indent="0">
              <a:buNone/>
            </a:pPr>
            <a:r>
              <a:rPr lang="en-US" sz="2000" b="1" dirty="0" smtClean="0"/>
              <a:t>a</a:t>
            </a:r>
            <a:r>
              <a:rPr lang="en-US" sz="2000" b="1" dirty="0"/>
              <a:t>.</a:t>
            </a:r>
            <a:r>
              <a:rPr lang="en-US" sz="2000" dirty="0"/>
              <a:t> Is equal to the source resistance</a:t>
            </a:r>
            <a:br>
              <a:rPr lang="en-US" sz="2000" dirty="0"/>
            </a:br>
            <a:r>
              <a:rPr lang="en-US" sz="2000" b="1" dirty="0"/>
              <a:t>b.</a:t>
            </a:r>
            <a:r>
              <a:rPr lang="en-US" sz="2000" dirty="0"/>
              <a:t> Greater than the source resistance</a:t>
            </a:r>
            <a:br>
              <a:rPr lang="en-US" sz="2000" dirty="0"/>
            </a:br>
            <a:r>
              <a:rPr lang="en-US" sz="2000" b="1" dirty="0"/>
              <a:t>c.</a:t>
            </a:r>
            <a:r>
              <a:rPr lang="en-US" sz="2000" dirty="0"/>
              <a:t> Smaller than the source resistance</a:t>
            </a:r>
            <a:br>
              <a:rPr lang="en-US" sz="2000" dirty="0"/>
            </a:br>
            <a:r>
              <a:rPr lang="en-US" sz="2000" b="1" dirty="0"/>
              <a:t>d.</a:t>
            </a:r>
            <a:r>
              <a:rPr lang="en-US" sz="2000" dirty="0"/>
              <a:t> None of these</a:t>
            </a:r>
            <a:endParaRPr lang="en-IN" sz="2000" dirty="0"/>
          </a:p>
        </p:txBody>
      </p:sp>
    </p:spTree>
    <p:extLst>
      <p:ext uri="{BB962C8B-B14F-4D97-AF65-F5344CB8AC3E}">
        <p14:creationId xmlns:p14="http://schemas.microsoft.com/office/powerpoint/2010/main" val="381273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2400" b="1" dirty="0">
                <a:latin typeface="Arial" panose="020B0604020202020204" pitchFamily="34" charset="0"/>
                <a:cs typeface="Arial" panose="020B0604020202020204" pitchFamily="34" charset="0"/>
              </a:rPr>
              <a:t>The effects of EMI can be reduced by </a:t>
            </a:r>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a</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Suppressing emissions</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b.</a:t>
            </a:r>
            <a:r>
              <a:rPr lang="en-US" sz="2400" dirty="0">
                <a:latin typeface="Arial" panose="020B0604020202020204" pitchFamily="34" charset="0"/>
                <a:cs typeface="Arial" panose="020B0604020202020204" pitchFamily="34" charset="0"/>
              </a:rPr>
              <a:t> Reducing the efficiency of the coupling path</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c.</a:t>
            </a:r>
            <a:r>
              <a:rPr lang="en-US" sz="2400" dirty="0">
                <a:latin typeface="Arial" panose="020B0604020202020204" pitchFamily="34" charset="0"/>
                <a:cs typeface="Arial" panose="020B0604020202020204" pitchFamily="34" charset="0"/>
              </a:rPr>
              <a:t> Reducing the susceptibility of the receptor</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d.</a:t>
            </a:r>
            <a:r>
              <a:rPr lang="en-US" sz="2400" dirty="0">
                <a:latin typeface="Arial" panose="020B0604020202020204" pitchFamily="34" charset="0"/>
                <a:cs typeface="Arial" panose="020B0604020202020204" pitchFamily="34" charset="0"/>
              </a:rPr>
              <a:t> All of these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508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 </a:t>
            </a:r>
            <a:r>
              <a:rPr lang="en-US" sz="2400" b="1" dirty="0">
                <a:latin typeface="Arial" panose="020B0604020202020204" pitchFamily="34" charset="0"/>
                <a:cs typeface="Arial" panose="020B0604020202020204" pitchFamily="34" charset="0"/>
              </a:rPr>
              <a:t>The opposite of susceptibility is</a:t>
            </a:r>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a</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Immunity</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b.</a:t>
            </a:r>
            <a:r>
              <a:rPr lang="en-US" sz="2400" dirty="0">
                <a:latin typeface="Arial" panose="020B0604020202020204" pitchFamily="34" charset="0"/>
                <a:cs typeface="Arial" panose="020B0604020202020204" pitchFamily="34" charset="0"/>
              </a:rPr>
              <a:t> Emission</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c.</a:t>
            </a:r>
            <a:r>
              <a:rPr lang="en-US" sz="2400" dirty="0">
                <a:latin typeface="Arial" panose="020B0604020202020204" pitchFamily="34" charset="0"/>
                <a:cs typeface="Arial" panose="020B0604020202020204" pitchFamily="34" charset="0"/>
              </a:rPr>
              <a:t> Interference</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d.</a:t>
            </a:r>
            <a:r>
              <a:rPr lang="en-US" sz="2400" dirty="0">
                <a:latin typeface="Arial" panose="020B0604020202020204" pitchFamily="34" charset="0"/>
                <a:cs typeface="Arial" panose="020B0604020202020204" pitchFamily="34" charset="0"/>
              </a:rPr>
              <a:t> Electromagnetic compatibility</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535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2000" b="1" dirty="0" smtClean="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ability of an electronic system to function properly in its intended electromagnetic environment and should not be a source of pollution to that electromagnetic environment is known as</a:t>
            </a:r>
            <a:r>
              <a:rPr lang="en-US" sz="2000" dirty="0">
                <a:latin typeface="Arial" panose="020B0604020202020204" pitchFamily="34" charset="0"/>
                <a:cs typeface="Arial" panose="020B0604020202020204" pitchFamily="34" charset="0"/>
              </a:rPr>
              <a:t/>
            </a:r>
            <a:br>
              <a:rPr lang="en-US" sz="2000" dirty="0">
                <a:latin typeface="Arial" panose="020B0604020202020204" pitchFamily="34" charset="0"/>
                <a:cs typeface="Arial" panose="020B0604020202020204" pitchFamily="34" charset="0"/>
              </a:rPr>
            </a:br>
            <a:endParaRPr lang="en-US" sz="2000" dirty="0" smtClean="0">
              <a:latin typeface="Arial" panose="020B0604020202020204" pitchFamily="34" charset="0"/>
              <a:cs typeface="Arial" panose="020B0604020202020204" pitchFamily="34" charset="0"/>
            </a:endParaRPr>
          </a:p>
          <a:p>
            <a:pPr marL="0" indent="0">
              <a:buNone/>
            </a:pPr>
            <a:r>
              <a:rPr lang="en-US" sz="2000" b="1" dirty="0" smtClean="0">
                <a:latin typeface="Arial" panose="020B0604020202020204" pitchFamily="34" charset="0"/>
                <a:cs typeface="Arial" panose="020B0604020202020204" pitchFamily="34" charset="0"/>
              </a:rPr>
              <a:t>a</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Susceptibility</a:t>
            </a: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Emission</a:t>
            </a: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 Interference</a:t>
            </a: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d.</a:t>
            </a:r>
            <a:r>
              <a:rPr lang="en-US" sz="2000" dirty="0">
                <a:latin typeface="Arial" panose="020B0604020202020204" pitchFamily="34" charset="0"/>
                <a:cs typeface="Arial" panose="020B0604020202020204" pitchFamily="34" charset="0"/>
              </a:rPr>
              <a:t> Electromagnetic compatibility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152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2400" b="1" dirty="0">
                <a:latin typeface="Arial" panose="020B0604020202020204" pitchFamily="34" charset="0"/>
                <a:cs typeface="Arial" panose="020B0604020202020204" pitchFamily="34" charset="0"/>
              </a:rPr>
              <a:t>The man made noise sources is / are</a:t>
            </a:r>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a</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Motors</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b.</a:t>
            </a:r>
            <a:r>
              <a:rPr lang="en-US" sz="2400" dirty="0">
                <a:latin typeface="Arial" panose="020B0604020202020204" pitchFamily="34" charset="0"/>
                <a:cs typeface="Arial" panose="020B0604020202020204" pitchFamily="34" charset="0"/>
              </a:rPr>
              <a:t> Switches, radio interferences</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c.</a:t>
            </a:r>
            <a:r>
              <a:rPr lang="en-US" sz="2400" dirty="0">
                <a:latin typeface="Arial" panose="020B0604020202020204" pitchFamily="34" charset="0"/>
                <a:cs typeface="Arial" panose="020B0604020202020204" pitchFamily="34" charset="0"/>
              </a:rPr>
              <a:t> Computers, digital electronics</a:t>
            </a:r>
            <a:br>
              <a:rPr lang="en-US" sz="24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d.</a:t>
            </a:r>
            <a:r>
              <a:rPr lang="en-US" sz="2400" dirty="0">
                <a:latin typeface="Arial" panose="020B0604020202020204" pitchFamily="34" charset="0"/>
                <a:cs typeface="Arial" panose="020B0604020202020204" pitchFamily="34" charset="0"/>
              </a:rPr>
              <a:t> All of these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120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solidFill>
                  <a:srgbClr val="000099"/>
                </a:solidFill>
                <a:latin typeface="Arial" panose="020B0604020202020204" pitchFamily="34" charset="0"/>
                <a:cs typeface="Arial" panose="020B0604020202020204" pitchFamily="34" charset="0"/>
              </a:rPr>
              <a:t>EMC = EME + EMI </a:t>
            </a:r>
          </a:p>
          <a:p>
            <a:r>
              <a:rPr lang="en-US" sz="2800" dirty="0" smtClean="0">
                <a:solidFill>
                  <a:srgbClr val="000099"/>
                </a:solidFill>
                <a:latin typeface="Arial" panose="020B0604020202020204" pitchFamily="34" charset="0"/>
                <a:cs typeface="Arial" panose="020B0604020202020204" pitchFamily="34" charset="0"/>
              </a:rPr>
              <a:t>EME=Electromagnetic Emission (Interference) EMI=Electromagnetic Immunity (Susceptibility)</a:t>
            </a:r>
          </a:p>
          <a:p>
            <a:r>
              <a:rPr lang="en-US" sz="2800" dirty="0" smtClean="0">
                <a:solidFill>
                  <a:srgbClr val="000099"/>
                </a:solidFill>
                <a:latin typeface="Arial" panose="020B0604020202020204" pitchFamily="34" charset="0"/>
                <a:cs typeface="Arial" panose="020B0604020202020204" pitchFamily="34" charset="0"/>
              </a:rPr>
              <a:t>The absence of Electromagnetic Interference (EMI) in a system is called Electromagnetic Compatibility (EMC).</a:t>
            </a:r>
          </a:p>
          <a:p>
            <a:r>
              <a:rPr lang="en-US" sz="2800" dirty="0" smtClean="0">
                <a:solidFill>
                  <a:srgbClr val="000099"/>
                </a:solidFill>
                <a:latin typeface="Arial" panose="020B0604020202020204" pitchFamily="34" charset="0"/>
                <a:cs typeface="Arial" panose="020B0604020202020204" pitchFamily="34" charset="0"/>
              </a:rPr>
              <a:t>EMC implies a balance: Don‘t disturb others and don‘t get disturbed by them.</a:t>
            </a:r>
            <a:endParaRPr lang="en-US" sz="28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endParaRPr lang="en-IN"/>
          </a:p>
        </p:txBody>
      </p:sp>
      <p:sp>
        <p:nvSpPr>
          <p:cNvPr id="20" name="Content Placeholder 19"/>
          <p:cNvSpPr>
            <a:spLocks noGrp="1"/>
          </p:cNvSpPr>
          <p:nvPr>
            <p:ph idx="1"/>
          </p:nvPr>
        </p:nvSpPr>
        <p:spPr/>
        <p:txBody>
          <a:bodyPr>
            <a:normAutofit/>
          </a:bodyPr>
          <a:lstStyle/>
          <a:p>
            <a:pPr marL="0" indent="0">
              <a:buNone/>
            </a:pPr>
            <a:r>
              <a:rPr lang="en-US" sz="2000" b="1" dirty="0" smtClean="0">
                <a:latin typeface="Arial" panose="020B0604020202020204" pitchFamily="34" charset="0"/>
                <a:cs typeface="Arial" panose="020B0604020202020204" pitchFamily="34" charset="0"/>
              </a:rPr>
              <a:t>What </a:t>
            </a:r>
            <a:r>
              <a:rPr lang="en-US" sz="2000" b="1" dirty="0">
                <a:latin typeface="Arial" panose="020B0604020202020204" pitchFamily="34" charset="0"/>
                <a:cs typeface="Arial" panose="020B0604020202020204" pitchFamily="34" charset="0"/>
              </a:rPr>
              <a:t>form of noise is produced as a result of random variations in the diffusion of charge carriers within devices</a:t>
            </a:r>
            <a:r>
              <a:rPr lang="en-US" sz="2000" b="1" dirty="0" smtClean="0">
                <a:latin typeface="Arial" panose="020B0604020202020204" pitchFamily="34" charset="0"/>
                <a:cs typeface="Arial" panose="020B0604020202020204" pitchFamily="34" charset="0"/>
              </a:rPr>
              <a:t>?</a:t>
            </a:r>
          </a:p>
          <a:p>
            <a:r>
              <a:rPr lang="en-US" sz="2000" b="1" dirty="0" smtClean="0">
                <a:latin typeface="Arial" panose="020B0604020202020204" pitchFamily="34" charset="0"/>
                <a:cs typeface="Arial" panose="020B0604020202020204" pitchFamily="34" charset="0"/>
              </a:rPr>
              <a:t>Short noise</a:t>
            </a:r>
          </a:p>
          <a:p>
            <a:r>
              <a:rPr lang="en-US" sz="2000" b="1" dirty="0" smtClean="0">
                <a:latin typeface="Arial" panose="020B0604020202020204" pitchFamily="34" charset="0"/>
                <a:cs typeface="Arial" panose="020B0604020202020204" pitchFamily="34" charset="0"/>
              </a:rPr>
              <a:t>Flicker noise</a:t>
            </a:r>
          </a:p>
          <a:p>
            <a:r>
              <a:rPr lang="en-US" sz="2000" b="1" dirty="0" smtClean="0">
                <a:latin typeface="Arial" panose="020B0604020202020204" pitchFamily="34" charset="0"/>
                <a:cs typeface="Arial" panose="020B0604020202020204" pitchFamily="34" charset="0"/>
              </a:rPr>
              <a:t>Interference</a:t>
            </a:r>
          </a:p>
          <a:p>
            <a:r>
              <a:rPr lang="en-US" sz="2000" b="1" dirty="0" smtClean="0">
                <a:latin typeface="Arial" panose="020B0604020202020204" pitchFamily="34" charset="0"/>
                <a:cs typeface="Arial" panose="020B0604020202020204" pitchFamily="34" charset="0"/>
              </a:rPr>
              <a:t>Johnson noise</a:t>
            </a:r>
          </a:p>
          <a:p>
            <a:endParaRPr lang="en-US" sz="2000" b="1" dirty="0" smtClean="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1066800" y="3199607"/>
            <a:ext cx="30480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27" name="Rectangle 23"/>
          <p:cNvSpPr>
            <a:spLocks noChangeArrowheads="1"/>
          </p:cNvSpPr>
          <p:nvPr/>
        </p:nvSpPr>
        <p:spPr bwMode="auto">
          <a:xfrm>
            <a:off x="457200" y="3725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ontrols>
      <mc:AlternateContent xmlns:mc="http://schemas.openxmlformats.org/markup-compatibility/2006">
        <mc:Choice xmlns:v="urn:schemas-microsoft-com:vml" Requires="v">
          <p:control spid="2097" name="HTMLOption4" r:id="rId2" imgW="257040" imgH="304920"/>
        </mc:Choice>
        <mc:Fallback>
          <p:control name="HTMLOption4" r:id="rId2" imgW="257040" imgH="304920">
            <p:pic>
              <p:nvPicPr>
                <p:cNvPr id="23" name="HTMLOption4"/>
                <p:cNvPicPr preferRelativeResize="0">
                  <a:picLocks noChangeArrowheads="1" noChangeShapeType="1"/>
                </p:cNvPicPr>
                <p:nvPr/>
              </p:nvPicPr>
              <p:blipFill>
                <a:blip r:embed="rId6"/>
                <a:srcRect/>
                <a:stretch>
                  <a:fillRect/>
                </a:stretch>
              </p:blipFill>
              <p:spPr bwMode="auto">
                <a:xfrm>
                  <a:off x="2819400" y="5689394"/>
                  <a:ext cx="4572000" cy="937846"/>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2098" name="HTMLOption5" r:id="rId3" imgW="257040" imgH="304920"/>
        </mc:Choice>
        <mc:Fallback>
          <p:control name="HTMLOption5" r:id="rId3" imgW="257040" imgH="304920">
            <p:pic>
              <p:nvPicPr>
                <p:cNvPr id="24" name="HTMLOption5"/>
                <p:cNvPicPr preferRelativeResize="0">
                  <a:picLocks noChangeArrowheads="1" noChangeShapeType="1"/>
                </p:cNvPicPr>
                <p:nvPr/>
              </p:nvPicPr>
              <p:blipFill>
                <a:blip r:embed="rId6"/>
                <a:srcRect/>
                <a:stretch>
                  <a:fillRect/>
                </a:stretch>
              </p:blipFill>
              <p:spPr bwMode="auto">
                <a:xfrm>
                  <a:off x="1524000" y="4653287"/>
                  <a:ext cx="4572000" cy="937846"/>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2099" name="HTMLOption7" r:id="rId4" imgW="257040" imgH="304920"/>
        </mc:Choice>
        <mc:Fallback>
          <p:control name="HTMLOption7" r:id="rId4" imgW="257040" imgH="304920">
            <p:pic>
              <p:nvPicPr>
                <p:cNvPr id="28" name="HTMLOption7"/>
                <p:cNvPicPr preferRelativeResize="0">
                  <a:picLocks noChangeArrowheads="1" noChangeShapeType="1"/>
                </p:cNvPicPr>
                <p:nvPr/>
              </p:nvPicPr>
              <p:blipFill>
                <a:blip r:embed="rId6"/>
                <a:srcRect/>
                <a:stretch>
                  <a:fillRect/>
                </a:stretch>
              </p:blipFill>
              <p:spPr bwMode="auto">
                <a:xfrm>
                  <a:off x="457200" y="3725863"/>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804868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304800" y="0"/>
            <a:ext cx="8839200" cy="68580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42925" y="1347787"/>
            <a:ext cx="8058150" cy="5053013"/>
          </a:xfrm>
          <a:prstGeom prst="rect">
            <a:avLst/>
          </a:prstGeom>
        </p:spPr>
      </p:pic>
    </p:spTree>
    <p:extLst>
      <p:ext uri="{BB962C8B-B14F-4D97-AF65-F5344CB8AC3E}">
        <p14:creationId xmlns:p14="http://schemas.microsoft.com/office/powerpoint/2010/main" val="28511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8763000" cy="6857999"/>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6922" y="838200"/>
            <a:ext cx="8870156" cy="5153332"/>
          </a:xfrm>
          <a:prstGeom prst="rect">
            <a:avLst/>
          </a:prstGeom>
        </p:spPr>
      </p:pic>
    </p:spTree>
    <p:extLst>
      <p:ext uri="{BB962C8B-B14F-4D97-AF65-F5344CB8AC3E}">
        <p14:creationId xmlns:p14="http://schemas.microsoft.com/office/powerpoint/2010/main" val="319238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448</Words>
  <Application>Microsoft Office PowerPoint</Application>
  <PresentationFormat>On-screen Show (4:3)</PresentationFormat>
  <Paragraphs>50</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Office Theme</vt:lpstr>
      <vt:lpstr> Electronic Instrumentation   Section-1, Ppt-11</vt:lpstr>
      <vt:lpstr>EMI/EMC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EMI solutions </vt:lpstr>
      <vt:lpstr>PowerPoint Presentation</vt:lpstr>
      <vt:lpstr>PowerPoint Presentation</vt:lpstr>
      <vt:lpstr>EMC standards</vt:lpstr>
      <vt:lpstr>PowerPoint Presentation</vt:lpstr>
      <vt:lpstr>PowerPoint Presentation</vt:lpstr>
      <vt:lpstr>PowerPoint Presentation</vt:lpstr>
      <vt:lpstr>What types of EMC Standards are there?</vt:lpstr>
      <vt:lpstr>PowerPoint Presentation</vt:lpstr>
      <vt:lpstr>Electrostatic discharge (ESD)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XYZ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EMI/EMC</dc:title>
  <dc:creator>ADMIN</dc:creator>
  <cp:lastModifiedBy>VIVEK RUGLE</cp:lastModifiedBy>
  <cp:revision>40</cp:revision>
  <dcterms:created xsi:type="dcterms:W3CDTF">2020-09-15T00:27:19Z</dcterms:created>
  <dcterms:modified xsi:type="dcterms:W3CDTF">2020-11-03T06:56:53Z</dcterms:modified>
</cp:coreProperties>
</file>